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89" r:id="rId3"/>
    <p:sldId id="387" r:id="rId4"/>
    <p:sldId id="390" r:id="rId5"/>
    <p:sldId id="391" r:id="rId6"/>
    <p:sldId id="392" r:id="rId7"/>
    <p:sldId id="393" r:id="rId8"/>
    <p:sldId id="394" r:id="rId9"/>
    <p:sldId id="395" r:id="rId10"/>
    <p:sldId id="396" r:id="rId11"/>
    <p:sldId id="397" r:id="rId12"/>
    <p:sldId id="398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7F1F"/>
    <a:srgbClr val="EC08BB"/>
    <a:srgbClr val="2ACA72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B0C030-4220-4234-ABC6-A0901F43D2AC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A42364-24E7-430A-85B6-0C9877EFF0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23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1DEAD-77B7-4FFE-8182-5C9A8DFF971A}" type="datetimeFigureOut">
              <a:rPr lang="ru-RU" smtClean="0"/>
              <a:pPr/>
              <a:t>15.02.2021</a:t>
            </a:fld>
            <a:endParaRPr lang="ru-RU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BB733-E05B-493D-8A24-6D6C1CBC28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4223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BB733-E05B-493D-8A24-6D6C1CBC2800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white">
          <a:xfrm>
            <a:off x="457200" y="762000"/>
            <a:ext cx="5638800" cy="1752600"/>
          </a:xfr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228600" y="5334000"/>
            <a:ext cx="86868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3886200" y="6015038"/>
            <a:ext cx="13081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 dirty="0">
                <a:latin typeface="Verdana" pitchFamily="34" charset="0"/>
              </a:rPr>
              <a:t>LOGO</a:t>
            </a: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C533DF-72B8-4B4D-BC43-3A4D9402966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1D48B-3552-4F1B-A8C5-ADA47C1680F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D78F2-045F-4A75-BD45-7EFF8F2718A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7A385-1F6D-4845-95EF-2E49714E406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9DBDD1-D3EB-4855-91A6-871C4169C81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B9F666-6DC6-4801-9E69-28EDB771523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7297C7-5268-4909-AC75-A05DAE1B678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20868-A087-435A-A602-F6826DFB985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4B3D7F-8971-4ED6-9413-7FA65857902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B804BD-DE19-445D-899A-9D5473DA474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2296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ru-RU" dirty="0" smtClean="0"/>
              <a:t>Вставка таблицы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943600" y="6508750"/>
            <a:ext cx="2895600" cy="290513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429000" y="6537325"/>
            <a:ext cx="2133600" cy="258763"/>
          </a:xfrm>
        </p:spPr>
        <p:txBody>
          <a:bodyPr/>
          <a:lstStyle>
            <a:lvl1pPr>
              <a:defRPr/>
            </a:lvl1pPr>
          </a:lstStyle>
          <a:p>
            <a:fld id="{F04D8C41-EC73-49B7-8A7D-950BB508B2A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0" y="188913"/>
          <a:ext cx="91440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Image" r:id="rId15" imgW="10006349" imgH="1269841" progId="">
                  <p:embed/>
                </p:oleObj>
              </mc:Choice>
              <mc:Fallback>
                <p:oleObj name="Image" r:id="rId15" imgW="10006349" imgH="1269841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8913"/>
                        <a:ext cx="914400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1B9AD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1D528D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Rectangle 16"/>
          <p:cNvSpPr>
            <a:spLocks noChangeArrowheads="1"/>
          </p:cNvSpPr>
          <p:nvPr/>
        </p:nvSpPr>
        <p:spPr bwMode="ltGray">
          <a:xfrm>
            <a:off x="0" y="0"/>
            <a:ext cx="9144000" cy="2413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0" y="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508750"/>
            <a:ext cx="28956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29000" y="6537325"/>
            <a:ext cx="213360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latin typeface="+mn-lt"/>
              </a:defRPr>
            </a:lvl1pPr>
          </a:lstStyle>
          <a:p>
            <a:fld id="{5FBCDD64-E3A1-4841-BB31-9B34F444A1AF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19088"/>
            <a:ext cx="8229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advClick="0"/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22592" y="6555616"/>
            <a:ext cx="899592" cy="302384"/>
          </a:xfrm>
          <a:prstGeom prst="actionButtonBackPrevious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22184" y="6556075"/>
            <a:ext cx="913190" cy="301925"/>
          </a:xfrm>
          <a:prstGeom prst="actionButtonForwardNext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white">
          <a:xfrm>
            <a:off x="29856" y="620688"/>
            <a:ext cx="9144000" cy="99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ct val="20000"/>
              </a:spcBef>
              <a:buClr>
                <a:schemeClr val="hlink"/>
              </a:buClr>
            </a:pPr>
            <a:r>
              <a:rPr lang="uk-UA" sz="2200" b="1" dirty="0" smtClean="0">
                <a:solidFill>
                  <a:schemeClr val="bg1"/>
                </a:solidFill>
              </a:rPr>
              <a:t>Алгоритми з повторенням. Базова алгоритмічна структура повторення. Складання та виконання алгоритмів з повторенням у визначеному навчальному середовищі виконання алгоритмів</a:t>
            </a:r>
            <a:endParaRPr kumimoji="0" lang="uk-UA" sz="2200" b="1" i="0" u="none" strike="noStrike" kern="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488668"/>
            <a:ext cx="7324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Розділ</a:t>
            </a:r>
            <a:r>
              <a:rPr lang="ru-RU" b="1" dirty="0" smtClean="0">
                <a:solidFill>
                  <a:srgbClr val="002060"/>
                </a:solidFill>
              </a:rPr>
              <a:t> 3. </a:t>
            </a:r>
            <a:r>
              <a:rPr lang="ru-RU" b="1" dirty="0" err="1" smtClean="0">
                <a:solidFill>
                  <a:srgbClr val="002060"/>
                </a:solidFill>
              </a:rPr>
              <a:t>Алгоритми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повторенням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розгалуженням</a:t>
            </a:r>
            <a:endParaRPr lang="ru-RU" dirty="0">
              <a:solidFill>
                <a:srgbClr val="002060"/>
              </a:solidFill>
            </a:endParaRPr>
          </a:p>
        </p:txBody>
      </p:sp>
      <p:grpSp>
        <p:nvGrpSpPr>
          <p:cNvPr id="34" name="Групувати 33"/>
          <p:cNvGrpSpPr/>
          <p:nvPr/>
        </p:nvGrpSpPr>
        <p:grpSpPr>
          <a:xfrm>
            <a:off x="1637179" y="3193982"/>
            <a:ext cx="5931193" cy="3302782"/>
            <a:chOff x="1643042" y="3143248"/>
            <a:chExt cx="5931193" cy="3302782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43042" y="3143248"/>
              <a:ext cx="5929354" cy="69161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</p:spPr>
        </p:pic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4"/>
            <a:srcRect l="7062" t="19890" r="52622"/>
            <a:stretch>
              <a:fillRect/>
            </a:stretch>
          </p:blipFill>
          <p:spPr bwMode="auto">
            <a:xfrm>
              <a:off x="1647405" y="4119395"/>
              <a:ext cx="2138777" cy="1389444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5"/>
            <a:srcRect t="9256" r="7783"/>
            <a:stretch>
              <a:fillRect/>
            </a:stretch>
          </p:blipFill>
          <p:spPr bwMode="auto">
            <a:xfrm>
              <a:off x="1649286" y="5503229"/>
              <a:ext cx="1735333" cy="942801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6"/>
            <a:srcRect l="2055" r="1656"/>
            <a:stretch>
              <a:fillRect/>
            </a:stretch>
          </p:blipFill>
          <p:spPr bwMode="auto">
            <a:xfrm>
              <a:off x="3749139" y="4130690"/>
              <a:ext cx="1921198" cy="1327661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</p:spPr>
        </p:pic>
        <p:grpSp>
          <p:nvGrpSpPr>
            <p:cNvPr id="30" name="Групувати 29"/>
            <p:cNvGrpSpPr/>
            <p:nvPr/>
          </p:nvGrpSpPr>
          <p:grpSpPr>
            <a:xfrm>
              <a:off x="1646027" y="3822622"/>
              <a:ext cx="5928208" cy="311115"/>
              <a:chOff x="1714480" y="1500174"/>
              <a:chExt cx="5928208" cy="311115"/>
            </a:xfrm>
          </p:grpSpPr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>
              <a:blip r:embed="rId4"/>
              <a:srcRect r="45486" b="83589"/>
              <a:stretch>
                <a:fillRect/>
              </a:stretch>
            </p:blipFill>
            <p:spPr bwMode="auto">
              <a:xfrm>
                <a:off x="1714480" y="1500174"/>
                <a:ext cx="3214710" cy="311115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2055" name="Picture 7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877123" y="1517839"/>
                <a:ext cx="2765565" cy="282769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</p:pic>
        </p:grpSp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8"/>
            <a:srcRect l="429" r="2195"/>
            <a:stretch>
              <a:fillRect/>
            </a:stretch>
          </p:blipFill>
          <p:spPr bwMode="auto">
            <a:xfrm>
              <a:off x="5654694" y="4123444"/>
              <a:ext cx="1918558" cy="137417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</p:spPr>
        </p:pic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347154" y="5493162"/>
              <a:ext cx="4226097" cy="95135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</p:spPr>
        </p:pic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0"/>
          <a:srcRect t="23307" b="25551"/>
          <a:stretch>
            <a:fillRect/>
          </a:stretch>
        </p:blipFill>
        <p:spPr bwMode="auto">
          <a:xfrm>
            <a:off x="7633319" y="3202759"/>
            <a:ext cx="1319850" cy="125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77962" y="3188919"/>
            <a:ext cx="1388445" cy="14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/>
              <a:t>Повторення (цикл) в алгоритмах</a:t>
            </a:r>
            <a:endParaRPr lang="uk-UA" sz="2800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22592" y="6555616"/>
            <a:ext cx="899592" cy="302384"/>
          </a:xfrm>
          <a:prstGeom prst="actionButtonBackPrevious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22184" y="6556075"/>
            <a:ext cx="913190" cy="301925"/>
          </a:xfrm>
          <a:prstGeom prst="actionButtonForwardNext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кутник 7"/>
          <p:cNvSpPr/>
          <p:nvPr/>
        </p:nvSpPr>
        <p:spPr>
          <a:xfrm>
            <a:off x="214282" y="6529136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Розділ</a:t>
            </a:r>
            <a:r>
              <a:rPr lang="ru-RU" b="1" dirty="0" smtClean="0">
                <a:solidFill>
                  <a:srgbClr val="002060"/>
                </a:solidFill>
              </a:rPr>
              <a:t> 3. </a:t>
            </a:r>
            <a:r>
              <a:rPr lang="ru-RU" b="1" dirty="0" err="1" smtClean="0">
                <a:solidFill>
                  <a:srgbClr val="002060"/>
                </a:solidFill>
              </a:rPr>
              <a:t>Алгоритми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повторенням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розгалуженням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Місце для вмісту 12"/>
          <p:cNvSpPr txBox="1">
            <a:spLocks noGrp="1"/>
          </p:cNvSpPr>
          <p:nvPr>
            <p:ph idx="1"/>
          </p:nvPr>
        </p:nvSpPr>
        <p:spPr>
          <a:xfrm>
            <a:off x="2000232" y="1285860"/>
            <a:ext cx="7030754" cy="1225868"/>
          </a:xfrm>
          <a:prstGeom prst="roundRect">
            <a:avLst/>
          </a:prstGeom>
          <a:solidFill>
            <a:srgbClr val="FF0000"/>
          </a:solidFill>
          <a:ln w="19050">
            <a:solidFill>
              <a:srgbClr val="00206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uk-UA" sz="2200" b="0" dirty="0" smtClean="0"/>
              <a:t>Сама команда </a:t>
            </a:r>
            <a:r>
              <a:rPr lang="uk-UA" sz="2200" dirty="0" smtClean="0">
                <a:solidFill>
                  <a:srgbClr val="FFFF00"/>
                </a:solidFill>
              </a:rPr>
              <a:t>Повторити 5 разів</a:t>
            </a:r>
            <a:r>
              <a:rPr lang="uk-UA" sz="2200" b="0" dirty="0" smtClean="0"/>
              <a:t> задає кількість повторень тіла циклу і називається </a:t>
            </a:r>
            <a:r>
              <a:rPr lang="uk-UA" sz="2200" dirty="0" smtClean="0">
                <a:solidFill>
                  <a:srgbClr val="FFFF00"/>
                </a:solidFill>
              </a:rPr>
              <a:t>заголовком циклу</a:t>
            </a:r>
            <a:r>
              <a:rPr lang="uk-UA" sz="2200" b="0" dirty="0" smtClean="0"/>
              <a:t>.</a:t>
            </a:r>
          </a:p>
        </p:txBody>
      </p:sp>
      <p:pic>
        <p:nvPicPr>
          <p:cNvPr id="12" name="Picture 4" descr="http://cs616116.vk.me/v616116400/d8c9/pqSWAPDJ3dw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1285860"/>
            <a:ext cx="1648766" cy="1190170"/>
          </a:xfrm>
          <a:prstGeom prst="rect">
            <a:avLst/>
          </a:prstGeom>
          <a:noFill/>
        </p:spPr>
      </p:pic>
      <p:pic>
        <p:nvPicPr>
          <p:cNvPr id="14" name="Picture 2" descr="http://thumbs.dreamstime.com/z/cyclic-arrows-red-white-background-turning-themselves-representing-notions-such-as-synchronization-connection-process-34197776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013"/>
          <a:stretch>
            <a:fillRect/>
          </a:stretch>
        </p:blipFill>
        <p:spPr bwMode="auto">
          <a:xfrm>
            <a:off x="8286776" y="357166"/>
            <a:ext cx="693787" cy="500090"/>
          </a:xfrm>
          <a:prstGeom prst="rect">
            <a:avLst/>
          </a:prstGeom>
          <a:noFill/>
        </p:spPr>
      </p:pic>
      <p:sp>
        <p:nvSpPr>
          <p:cNvPr id="13" name="Місце для вмісту 12"/>
          <p:cNvSpPr txBox="1">
            <a:spLocks/>
          </p:cNvSpPr>
          <p:nvPr/>
        </p:nvSpPr>
        <p:spPr bwMode="auto">
          <a:xfrm>
            <a:off x="785786" y="2714620"/>
            <a:ext cx="7500990" cy="442674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000" b="1" dirty="0" smtClean="0"/>
              <a:t>Загальний вигляд </a:t>
            </a:r>
            <a:r>
              <a:rPr lang="uk-UA" sz="2000" dirty="0" smtClean="0"/>
              <a:t>команди </a:t>
            </a:r>
            <a:r>
              <a:rPr lang="uk-UA" sz="2000" b="1" dirty="0" smtClean="0"/>
              <a:t>циклу з лічильником</a:t>
            </a:r>
            <a:r>
              <a:rPr lang="ru-RU" sz="2000" dirty="0" smtClean="0"/>
              <a:t>:</a:t>
            </a:r>
            <a:endParaRPr lang="ru-RU" sz="2000" dirty="0"/>
          </a:p>
        </p:txBody>
      </p:sp>
      <p:sp>
        <p:nvSpPr>
          <p:cNvPr id="15" name="Місце для вмісту 12"/>
          <p:cNvSpPr txBox="1">
            <a:spLocks/>
          </p:cNvSpPr>
          <p:nvPr/>
        </p:nvSpPr>
        <p:spPr bwMode="auto">
          <a:xfrm>
            <a:off x="1000100" y="4643446"/>
            <a:ext cx="7143800" cy="681038"/>
          </a:xfrm>
          <a:prstGeom prst="round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defTabSz="239713"/>
            <a:r>
              <a:rPr lang="uk-UA" sz="1600" dirty="0" smtClean="0">
                <a:solidFill>
                  <a:schemeClr val="tx2"/>
                </a:solidFill>
              </a:rPr>
              <a:t>	</a:t>
            </a:r>
            <a:r>
              <a:rPr lang="uk-UA" sz="2000" dirty="0" smtClean="0">
                <a:solidFill>
                  <a:schemeClr val="tx2"/>
                </a:solidFill>
              </a:rPr>
              <a:t>де </a:t>
            </a:r>
            <a:r>
              <a:rPr lang="uk-UA" sz="2000" b="1" dirty="0" smtClean="0">
                <a:solidFill>
                  <a:srgbClr val="FF0000"/>
                </a:solidFill>
              </a:rPr>
              <a:t>Команди</a:t>
            </a:r>
            <a:r>
              <a:rPr lang="uk-UA" sz="2000" dirty="0" smtClean="0">
                <a:solidFill>
                  <a:schemeClr val="tx2"/>
                </a:solidFill>
              </a:rPr>
              <a:t> утворюють </a:t>
            </a:r>
            <a:r>
              <a:rPr lang="uk-UA" sz="2000" b="1" dirty="0" smtClean="0">
                <a:solidFill>
                  <a:schemeClr val="tx2"/>
                </a:solidFill>
              </a:rPr>
              <a:t>тіло циклу</a:t>
            </a:r>
            <a:r>
              <a:rPr lang="uk-UA" sz="2000" dirty="0" smtClean="0">
                <a:solidFill>
                  <a:schemeClr val="tx2"/>
                </a:solidFill>
              </a:rPr>
              <a:t>, а </a:t>
            </a:r>
            <a:r>
              <a:rPr lang="uk-UA" sz="2000" b="1" dirty="0" smtClean="0">
                <a:solidFill>
                  <a:srgbClr val="FF0000"/>
                </a:solidFill>
              </a:rPr>
              <a:t>число N</a:t>
            </a:r>
            <a:r>
              <a:rPr lang="uk-UA" sz="2000" dirty="0" smtClean="0">
                <a:solidFill>
                  <a:schemeClr val="tx2"/>
                </a:solidFill>
              </a:rPr>
              <a:t> задає </a:t>
            </a:r>
            <a:r>
              <a:rPr lang="uk-UA" sz="2000" b="1" dirty="0" smtClean="0">
                <a:solidFill>
                  <a:schemeClr val="tx2"/>
                </a:solidFill>
              </a:rPr>
              <a:t>кількість повторень тіла циклу</a:t>
            </a:r>
            <a:r>
              <a:rPr lang="ru-RU" sz="16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2" name="Прямокутник 21"/>
          <p:cNvSpPr/>
          <p:nvPr/>
        </p:nvSpPr>
        <p:spPr>
          <a:xfrm>
            <a:off x="759581" y="3595351"/>
            <a:ext cx="7580858" cy="76944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dirty="0" smtClean="0"/>
              <a:t>Повторити </a:t>
            </a:r>
            <a:r>
              <a:rPr lang="ru-RU" sz="4400" b="1" dirty="0" smtClean="0">
                <a:solidFill>
                  <a:srgbClr val="FF0000"/>
                </a:solidFill>
              </a:rPr>
              <a:t>N</a:t>
            </a:r>
            <a:r>
              <a:rPr lang="ru-RU" sz="4400" dirty="0" smtClean="0"/>
              <a:t> </a:t>
            </a:r>
            <a:r>
              <a:rPr lang="uk-UA" sz="4400" dirty="0" smtClean="0"/>
              <a:t>разів </a:t>
            </a:r>
            <a:r>
              <a:rPr lang="uk-UA" sz="4400" b="1" i="1" dirty="0" smtClean="0">
                <a:solidFill>
                  <a:srgbClr val="FF0000"/>
                </a:solidFill>
              </a:rPr>
              <a:t>Команди</a:t>
            </a:r>
            <a:endParaRPr lang="uk-UA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4" name="Місце для вмісту 12"/>
          <p:cNvSpPr txBox="1">
            <a:spLocks/>
          </p:cNvSpPr>
          <p:nvPr/>
        </p:nvSpPr>
        <p:spPr bwMode="auto">
          <a:xfrm>
            <a:off x="783682" y="5709655"/>
            <a:ext cx="7572428" cy="306467"/>
          </a:xfrm>
          <a:prstGeom prst="round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defTabSz="239713"/>
            <a:r>
              <a:rPr lang="uk-UA" dirty="0" smtClean="0">
                <a:solidFill>
                  <a:srgbClr val="FF0000"/>
                </a:solidFill>
              </a:rPr>
              <a:t>Тіло циклу </a:t>
            </a:r>
            <a:r>
              <a:rPr lang="uk-UA" dirty="0" smtClean="0">
                <a:solidFill>
                  <a:schemeClr val="tx2"/>
                </a:solidFill>
              </a:rPr>
              <a:t>може складатися </a:t>
            </a:r>
            <a:r>
              <a:rPr lang="uk-UA" dirty="0" smtClean="0">
                <a:solidFill>
                  <a:srgbClr val="FF0000"/>
                </a:solidFill>
              </a:rPr>
              <a:t>з однієї або з кількох команд</a:t>
            </a:r>
            <a:r>
              <a:rPr lang="uk-UA" dirty="0" smtClean="0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5" grpId="0" animBg="1"/>
      <p:bldP spid="22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Повторення (цикл) в алгоритмах</a:t>
            </a:r>
            <a:endParaRPr lang="ru-RU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22592" y="6555616"/>
            <a:ext cx="899592" cy="302384"/>
          </a:xfrm>
          <a:prstGeom prst="actionButtonBackPrevious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22184" y="6556075"/>
            <a:ext cx="913190" cy="301925"/>
          </a:xfrm>
          <a:prstGeom prst="actionButtonForwardNext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кутник 9"/>
          <p:cNvSpPr/>
          <p:nvPr/>
        </p:nvSpPr>
        <p:spPr>
          <a:xfrm>
            <a:off x="214282" y="6529136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Розділ 3. Алгоритми з повторенням і розгалуженням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13" name="Місце для вмісту 12"/>
          <p:cNvSpPr txBox="1">
            <a:spLocks noGrp="1"/>
          </p:cNvSpPr>
          <p:nvPr>
            <p:ph idx="1"/>
          </p:nvPr>
        </p:nvSpPr>
        <p:spPr>
          <a:xfrm>
            <a:off x="500034" y="1071546"/>
            <a:ext cx="6200781" cy="408623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ru-RU" sz="1800" b="0" dirty="0" smtClean="0"/>
              <a:t>Блок-схема </a:t>
            </a:r>
            <a:r>
              <a:rPr lang="uk-UA" sz="1800" b="0" dirty="0" smtClean="0"/>
              <a:t>алгоритму розв'язування цієї задачі </a:t>
            </a:r>
            <a:endParaRPr lang="uk-UA" sz="1800" b="0" dirty="0" smtClean="0">
              <a:solidFill>
                <a:schemeClr val="bg1"/>
              </a:solidFill>
            </a:endParaRPr>
          </a:p>
        </p:txBody>
      </p:sp>
      <p:sp>
        <p:nvSpPr>
          <p:cNvPr id="17410" name="AutoShape 2" descr="Результат пошуку зображень за запитом &quot;фото электронная почт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Picture 2" descr="http://thumbs.dreamstime.com/z/cyclic-arrows-red-white-background-turning-themselves-representing-notions-such-as-synchronization-connection-process-3419777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013"/>
          <a:stretch>
            <a:fillRect/>
          </a:stretch>
        </p:blipFill>
        <p:spPr bwMode="auto">
          <a:xfrm>
            <a:off x="8286776" y="357166"/>
            <a:ext cx="693787" cy="500090"/>
          </a:xfrm>
          <a:prstGeom prst="rect">
            <a:avLst/>
          </a:prstGeom>
          <a:noFill/>
        </p:spPr>
      </p:pic>
      <p:sp>
        <p:nvSpPr>
          <p:cNvPr id="20" name="Місце для вмісту 12"/>
          <p:cNvSpPr txBox="1">
            <a:spLocks/>
          </p:cNvSpPr>
          <p:nvPr/>
        </p:nvSpPr>
        <p:spPr bwMode="auto">
          <a:xfrm>
            <a:off x="642910" y="1785926"/>
            <a:ext cx="5786478" cy="272415"/>
          </a:xfrm>
          <a:prstGeom prst="round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defTabSz="239713"/>
            <a:r>
              <a:rPr lang="uk-UA" sz="1600" dirty="0" smtClean="0">
                <a:solidFill>
                  <a:schemeClr val="tx2"/>
                </a:solidFill>
              </a:rPr>
              <a:t>У блок-схемі використано блок </a:t>
            </a:r>
            <a:r>
              <a:rPr lang="uk-UA" sz="1600" b="1" dirty="0" smtClean="0">
                <a:solidFill>
                  <a:schemeClr val="tx2"/>
                </a:solidFill>
              </a:rPr>
              <a:t>Повторити N разів</a:t>
            </a: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1081952"/>
            <a:ext cx="2060656" cy="539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2357430"/>
            <a:ext cx="28003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Місце для вмісту 12"/>
          <p:cNvSpPr txBox="1">
            <a:spLocks/>
          </p:cNvSpPr>
          <p:nvPr/>
        </p:nvSpPr>
        <p:spPr bwMode="auto">
          <a:xfrm>
            <a:off x="642910" y="3214686"/>
            <a:ext cx="6143668" cy="272415"/>
          </a:xfrm>
          <a:prstGeom prst="round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defTabSz="239713"/>
            <a:r>
              <a:rPr lang="uk-UA" sz="1600" dirty="0" smtClean="0">
                <a:solidFill>
                  <a:schemeClr val="tx2"/>
                </a:solidFill>
              </a:rPr>
              <a:t>який задає кількість повторень команд тіла циклу </a:t>
            </a:r>
            <a:r>
              <a:rPr lang="uk-UA" sz="1600" b="1" dirty="0" smtClean="0">
                <a:solidFill>
                  <a:srgbClr val="FF0000"/>
                </a:solidFill>
              </a:rPr>
              <a:t>(5)</a:t>
            </a:r>
            <a:r>
              <a:rPr lang="uk-UA" sz="16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1" name="Округлена прямокутна виноска 20"/>
          <p:cNvSpPr/>
          <p:nvPr/>
        </p:nvSpPr>
        <p:spPr>
          <a:xfrm>
            <a:off x="1785918" y="4071942"/>
            <a:ext cx="3500462" cy="2143140"/>
          </a:xfrm>
          <a:prstGeom prst="wedgeRoundRectCallout">
            <a:avLst>
              <a:gd name="adj1" fmla="val 103579"/>
              <a:gd name="adj2" fmla="val -80510"/>
              <a:gd name="adj3" fmla="val 16667"/>
            </a:avLst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b="1" dirty="0" smtClean="0">
                <a:solidFill>
                  <a:srgbClr val="FFFF00"/>
                </a:solidFill>
              </a:rPr>
              <a:t>Тіло циклу</a:t>
            </a:r>
          </a:p>
          <a:p>
            <a:pPr algn="ctr"/>
            <a:endParaRPr lang="uk-UA" sz="1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200" dirty="0" smtClean="0">
                <a:solidFill>
                  <a:schemeClr val="bg1"/>
                </a:solidFill>
              </a:rPr>
              <a:t>(містить </a:t>
            </a:r>
            <a:r>
              <a:rPr lang="uk-UA" sz="2200" b="1" dirty="0" smtClean="0">
                <a:solidFill>
                  <a:srgbClr val="FFFF00"/>
                </a:solidFill>
              </a:rPr>
              <a:t>4 команди</a:t>
            </a:r>
            <a:r>
              <a:rPr lang="uk-UA" sz="2200" dirty="0" smtClean="0">
                <a:solidFill>
                  <a:schemeClr val="bg1"/>
                </a:solidFill>
              </a:rPr>
              <a:t>, які повинні </a:t>
            </a:r>
            <a:r>
              <a:rPr lang="uk-UA" sz="2200" b="1" dirty="0" smtClean="0">
                <a:solidFill>
                  <a:srgbClr val="FFFF00"/>
                </a:solidFill>
              </a:rPr>
              <a:t>повторитися 5 раз</a:t>
            </a:r>
            <a:r>
              <a:rPr lang="uk-UA" sz="2200" dirty="0" smtClean="0">
                <a:solidFill>
                  <a:schemeClr val="bg1"/>
                </a:solidFill>
              </a:rPr>
              <a:t>)</a:t>
            </a:r>
          </a:p>
          <a:p>
            <a:pPr algn="ctr"/>
            <a:endParaRPr lang="uk-UA" sz="2200" dirty="0">
              <a:solidFill>
                <a:schemeClr val="bg1"/>
              </a:solidFill>
            </a:endParaRPr>
          </a:p>
        </p:txBody>
      </p:sp>
      <p:cxnSp>
        <p:nvCxnSpPr>
          <p:cNvPr id="23" name="Пряма зі стрілкою 22"/>
          <p:cNvCxnSpPr/>
          <p:nvPr/>
        </p:nvCxnSpPr>
        <p:spPr>
          <a:xfrm flipV="1">
            <a:off x="5177165" y="2544417"/>
            <a:ext cx="1883593" cy="14656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кутник 25"/>
          <p:cNvSpPr/>
          <p:nvPr/>
        </p:nvSpPr>
        <p:spPr>
          <a:xfrm>
            <a:off x="7072330" y="2786058"/>
            <a:ext cx="1785950" cy="2357454"/>
          </a:xfrm>
          <a:prstGeom prst="rect">
            <a:avLst/>
          </a:prstGeom>
          <a:solidFill>
            <a:srgbClr val="FFFF00">
              <a:alpha val="30000"/>
            </a:srgbClr>
          </a:solidFill>
          <a:ln w="19050" cap="rnd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1" presetClass="entr" presetSubtype="4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18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/>
              <a:t>Повторення (цикл) в алгоритмах</a:t>
            </a:r>
            <a:endParaRPr lang="uk-UA" sz="2800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22592" y="6555616"/>
            <a:ext cx="899592" cy="302384"/>
          </a:xfrm>
          <a:prstGeom prst="actionButtonBackPrevious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22184" y="6556075"/>
            <a:ext cx="913190" cy="301925"/>
          </a:xfrm>
          <a:prstGeom prst="actionButtonForwardNext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кутник 7"/>
          <p:cNvSpPr/>
          <p:nvPr/>
        </p:nvSpPr>
        <p:spPr>
          <a:xfrm>
            <a:off x="214282" y="6529136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Розділ</a:t>
            </a:r>
            <a:r>
              <a:rPr lang="ru-RU" b="1" dirty="0" smtClean="0">
                <a:solidFill>
                  <a:srgbClr val="002060"/>
                </a:solidFill>
              </a:rPr>
              <a:t> 3. </a:t>
            </a:r>
            <a:r>
              <a:rPr lang="ru-RU" b="1" dirty="0" err="1" smtClean="0">
                <a:solidFill>
                  <a:srgbClr val="002060"/>
                </a:solidFill>
              </a:rPr>
              <a:t>Алгоритми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повторенням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розгалуженням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Місце для вмісту 12"/>
          <p:cNvSpPr txBox="1">
            <a:spLocks noGrp="1"/>
          </p:cNvSpPr>
          <p:nvPr>
            <p:ph idx="1"/>
          </p:nvPr>
        </p:nvSpPr>
        <p:spPr>
          <a:xfrm>
            <a:off x="2000232" y="1285860"/>
            <a:ext cx="7030754" cy="1225868"/>
          </a:xfrm>
          <a:prstGeom prst="roundRect">
            <a:avLst/>
          </a:prstGeom>
          <a:solidFill>
            <a:srgbClr val="FF0000"/>
          </a:solidFill>
          <a:ln w="19050">
            <a:solidFill>
              <a:srgbClr val="00206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uk-UA" sz="2200" b="0" dirty="0" smtClean="0"/>
              <a:t>Фрагмент алгоритму, у якому одна або кілька команд можуть виконуватися більше ніж один раз, називається </a:t>
            </a:r>
            <a:r>
              <a:rPr lang="uk-UA" sz="2200" dirty="0" smtClean="0">
                <a:solidFill>
                  <a:srgbClr val="FFFF00"/>
                </a:solidFill>
              </a:rPr>
              <a:t>циклом</a:t>
            </a:r>
            <a:r>
              <a:rPr lang="ru-RU" sz="2200" b="0" dirty="0" smtClean="0"/>
              <a:t>.</a:t>
            </a:r>
            <a:endParaRPr lang="uk-UA" sz="2200" b="0" dirty="0" smtClean="0"/>
          </a:p>
        </p:txBody>
      </p:sp>
      <p:pic>
        <p:nvPicPr>
          <p:cNvPr id="12" name="Picture 4" descr="http://cs616116.vk.me/v616116400/d8c9/pqSWAPDJ3dw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1285860"/>
            <a:ext cx="1648766" cy="1190170"/>
          </a:xfrm>
          <a:prstGeom prst="rect">
            <a:avLst/>
          </a:prstGeom>
          <a:noFill/>
        </p:spPr>
      </p:pic>
      <p:pic>
        <p:nvPicPr>
          <p:cNvPr id="14" name="Picture 2" descr="http://thumbs.dreamstime.com/z/cyclic-arrows-red-white-background-turning-themselves-representing-notions-such-as-synchronization-connection-process-34197776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013"/>
          <a:stretch>
            <a:fillRect/>
          </a:stretch>
        </p:blipFill>
        <p:spPr bwMode="auto">
          <a:xfrm>
            <a:off x="8286776" y="357166"/>
            <a:ext cx="693787" cy="500090"/>
          </a:xfrm>
          <a:prstGeom prst="rect">
            <a:avLst/>
          </a:prstGeom>
          <a:noFill/>
        </p:spPr>
      </p:pic>
      <p:sp>
        <p:nvSpPr>
          <p:cNvPr id="16" name="Місце для вмісту 12"/>
          <p:cNvSpPr txBox="1">
            <a:spLocks/>
          </p:cNvSpPr>
          <p:nvPr/>
        </p:nvSpPr>
        <p:spPr bwMode="auto">
          <a:xfrm>
            <a:off x="285720" y="2714620"/>
            <a:ext cx="8572560" cy="783193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uk-UA" sz="2000" dirty="0" smtClean="0"/>
              <a:t>Алгоритм, який містить цикл, називається </a:t>
            </a:r>
            <a:r>
              <a:rPr lang="uk-UA" sz="2000" b="1" dirty="0" smtClean="0">
                <a:solidFill>
                  <a:srgbClr val="FFFF00"/>
                </a:solidFill>
              </a:rPr>
              <a:t>алгоритмом із циклом</a:t>
            </a:r>
            <a:r>
              <a:rPr lang="uk-UA" sz="2000" dirty="0" smtClean="0"/>
              <a:t>, або </a:t>
            </a:r>
            <a:r>
              <a:rPr lang="uk-UA" sz="2000" b="1" dirty="0" smtClean="0">
                <a:solidFill>
                  <a:srgbClr val="FFFF00"/>
                </a:solidFill>
              </a:rPr>
              <a:t>алгоритмом з повторенням</a:t>
            </a:r>
            <a:r>
              <a:rPr lang="uk-UA" sz="2000" dirty="0" smtClean="0"/>
              <a:t>.</a:t>
            </a:r>
            <a:endParaRPr lang="uk-UA" sz="2000" dirty="0"/>
          </a:p>
        </p:txBody>
      </p:sp>
      <p:pic>
        <p:nvPicPr>
          <p:cNvPr id="44034" name="Picture 2" descr="http://www.kievoit.ippo.kubg.edu.ua/kievoit/2013/40/1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643314"/>
            <a:ext cx="2428892" cy="2485876"/>
          </a:xfrm>
          <a:prstGeom prst="rect">
            <a:avLst/>
          </a:prstGeom>
          <a:noFill/>
        </p:spPr>
      </p:pic>
      <p:pic>
        <p:nvPicPr>
          <p:cNvPr id="21" name="Рисунок 20" descr="Без-имени-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430" y="3571876"/>
            <a:ext cx="5162550" cy="27432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Повторення в </a:t>
            </a:r>
            <a:r>
              <a:rPr lang="en-US" dirty="0" smtClean="0"/>
              <a:t>Scratch</a:t>
            </a:r>
            <a:endParaRPr lang="ru-RU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22592" y="6555616"/>
            <a:ext cx="899592" cy="302384"/>
          </a:xfrm>
          <a:prstGeom prst="actionButtonBackPrevious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22184" y="6556075"/>
            <a:ext cx="913190" cy="301925"/>
          </a:xfrm>
          <a:prstGeom prst="actionButtonForwardNext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кутник 9"/>
          <p:cNvSpPr/>
          <p:nvPr/>
        </p:nvSpPr>
        <p:spPr>
          <a:xfrm>
            <a:off x="214282" y="6529136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Розділ 3. Алгоритми з повторенням і розгалуженням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13" name="Місце для вмісту 12"/>
          <p:cNvSpPr txBox="1">
            <a:spLocks noGrp="1"/>
          </p:cNvSpPr>
          <p:nvPr>
            <p:ph idx="1"/>
          </p:nvPr>
        </p:nvSpPr>
        <p:spPr>
          <a:xfrm>
            <a:off x="119270" y="1071546"/>
            <a:ext cx="8921363" cy="715089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uk-UA" sz="1800" b="0" dirty="0" smtClean="0"/>
              <a:t>У середовищі </a:t>
            </a:r>
            <a:r>
              <a:rPr lang="en-US" sz="1800" dirty="0" smtClean="0">
                <a:solidFill>
                  <a:srgbClr val="FFFF00"/>
                </a:solidFill>
              </a:rPr>
              <a:t>Scratch</a:t>
            </a:r>
            <a:r>
              <a:rPr lang="uk-UA" sz="1800" b="0" dirty="0" smtClean="0"/>
              <a:t> також можна складати алгоритми із циклами. Для цього </a:t>
            </a:r>
            <a:r>
              <a:rPr lang="uk-UA" sz="1800" b="0" dirty="0" smtClean="0">
                <a:solidFill>
                  <a:srgbClr val="FFFF00"/>
                </a:solidFill>
              </a:rPr>
              <a:t>в системі команд </a:t>
            </a:r>
            <a:r>
              <a:rPr lang="uk-UA" sz="1800" b="0" dirty="0" smtClean="0"/>
              <a:t>виконавців є </a:t>
            </a:r>
            <a:r>
              <a:rPr lang="uk-UA" sz="1800" b="0" dirty="0" smtClean="0">
                <a:solidFill>
                  <a:srgbClr val="FFFF00"/>
                </a:solidFill>
              </a:rPr>
              <a:t>спеціальні команди</a:t>
            </a:r>
            <a:r>
              <a:rPr lang="uk-UA" sz="1800" b="0" dirty="0" smtClean="0"/>
              <a:t>.</a:t>
            </a:r>
            <a:endParaRPr lang="uk-UA" sz="1800" b="0" dirty="0" smtClean="0">
              <a:solidFill>
                <a:schemeClr val="bg1"/>
              </a:solidFill>
            </a:endParaRPr>
          </a:p>
        </p:txBody>
      </p:sp>
      <p:sp>
        <p:nvSpPr>
          <p:cNvPr id="17410" name="AutoShape 2" descr="Результат пошуку зображень за запитом &quot;фото электронная почт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Picture 2" descr="http://thumbs.dreamstime.com/z/cyclic-arrows-red-white-background-turning-themselves-representing-notions-such-as-synchronization-connection-process-3419777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013"/>
          <a:stretch>
            <a:fillRect/>
          </a:stretch>
        </p:blipFill>
        <p:spPr bwMode="auto">
          <a:xfrm>
            <a:off x="8286776" y="357166"/>
            <a:ext cx="693787" cy="500090"/>
          </a:xfrm>
          <a:prstGeom prst="rect">
            <a:avLst/>
          </a:prstGeom>
          <a:noFill/>
        </p:spPr>
      </p:pic>
      <p:sp>
        <p:nvSpPr>
          <p:cNvPr id="20" name="Місце для вмісту 12"/>
          <p:cNvSpPr txBox="1">
            <a:spLocks/>
          </p:cNvSpPr>
          <p:nvPr/>
        </p:nvSpPr>
        <p:spPr bwMode="auto">
          <a:xfrm>
            <a:off x="236527" y="1900362"/>
            <a:ext cx="8572560" cy="817245"/>
          </a:xfrm>
          <a:prstGeom prst="round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defTabSz="239713">
              <a:lnSpc>
                <a:spcPct val="150000"/>
              </a:lnSpc>
              <a:spcBef>
                <a:spcPts val="1200"/>
              </a:spcBef>
            </a:pPr>
            <a:r>
              <a:rPr lang="uk-UA" sz="1600" dirty="0" smtClean="0">
                <a:solidFill>
                  <a:schemeClr val="tx2"/>
                </a:solidFill>
              </a:rPr>
              <a:t>Зокрема, для організації в алгоритмі </a:t>
            </a:r>
            <a:r>
              <a:rPr lang="uk-UA" sz="1600" b="1" dirty="0" smtClean="0">
                <a:solidFill>
                  <a:schemeClr val="tx2"/>
                </a:solidFill>
              </a:rPr>
              <a:t>циклу з лічильником </a:t>
            </a:r>
            <a:r>
              <a:rPr lang="uk-UA" sz="1600" dirty="0" smtClean="0">
                <a:solidFill>
                  <a:schemeClr val="tx2"/>
                </a:solidFill>
              </a:rPr>
              <a:t>можна використати команду,              яка розміщена в групі </a:t>
            </a:r>
            <a:r>
              <a:rPr lang="uk-UA" sz="1600" b="1" dirty="0" smtClean="0">
                <a:solidFill>
                  <a:srgbClr val="CF7F1F"/>
                </a:solidFill>
              </a:rPr>
              <a:t>Керувати</a:t>
            </a:r>
            <a:r>
              <a:rPr lang="en-US" sz="1600" b="1" dirty="0" smtClean="0">
                <a:solidFill>
                  <a:srgbClr val="CF7F1F"/>
                </a:solidFill>
              </a:rPr>
              <a:t>                </a:t>
            </a:r>
            <a:r>
              <a:rPr lang="uk-UA" sz="1600" b="1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5867" y="2266493"/>
            <a:ext cx="848282" cy="377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Місце для вмісту 12"/>
          <p:cNvSpPr txBox="1">
            <a:spLocks/>
          </p:cNvSpPr>
          <p:nvPr/>
        </p:nvSpPr>
        <p:spPr bwMode="auto">
          <a:xfrm>
            <a:off x="103367" y="6072206"/>
            <a:ext cx="8953169" cy="408623"/>
          </a:xfrm>
          <a:prstGeom prst="round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defTabSz="239713">
              <a:lnSpc>
                <a:spcPct val="150000"/>
              </a:lnSpc>
              <a:spcBef>
                <a:spcPts val="1200"/>
              </a:spcBef>
            </a:pPr>
            <a:r>
              <a:rPr lang="uk-UA" sz="1600" dirty="0" smtClean="0">
                <a:solidFill>
                  <a:schemeClr val="tx2"/>
                </a:solidFill>
              </a:rPr>
              <a:t>Зрозуміло, що кількість повторень команд тіла циклу можна змінювати</a:t>
            </a:r>
            <a:r>
              <a:rPr lang="en-US" sz="1600" dirty="0" smtClean="0">
                <a:solidFill>
                  <a:schemeClr val="tx2"/>
                </a:solidFill>
              </a:rPr>
              <a:t>            </a:t>
            </a:r>
            <a:r>
              <a:rPr lang="uk-UA" sz="1600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06584" y="2242267"/>
            <a:ext cx="1011484" cy="357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77718" y="4445768"/>
            <a:ext cx="2699458" cy="152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2785119"/>
            <a:ext cx="2179184" cy="3177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/>
          <a:srcRect b="22207"/>
          <a:stretch>
            <a:fillRect/>
          </a:stretch>
        </p:blipFill>
        <p:spPr bwMode="auto">
          <a:xfrm>
            <a:off x="2671639" y="2807782"/>
            <a:ext cx="1884458" cy="318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53244" y="2807676"/>
            <a:ext cx="1990457" cy="157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29520" y="2857496"/>
            <a:ext cx="13049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912415" y="6086292"/>
            <a:ext cx="714380" cy="35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643834" y="5072074"/>
            <a:ext cx="129757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Повторення в </a:t>
            </a:r>
            <a:r>
              <a:rPr lang="en-US" dirty="0" smtClean="0"/>
              <a:t>Scratch</a:t>
            </a:r>
            <a:endParaRPr lang="ru-RU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22592" y="6555616"/>
            <a:ext cx="899592" cy="302384"/>
          </a:xfrm>
          <a:prstGeom prst="actionButtonBackPrevious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22184" y="6556075"/>
            <a:ext cx="913190" cy="301925"/>
          </a:xfrm>
          <a:prstGeom prst="actionButtonForwardNext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кутник 9"/>
          <p:cNvSpPr/>
          <p:nvPr/>
        </p:nvSpPr>
        <p:spPr>
          <a:xfrm>
            <a:off x="214282" y="6529136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Розділ 3. Алгоритми з повторенням і розгалуженням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13" name="Місце для вмісту 12"/>
          <p:cNvSpPr txBox="1">
            <a:spLocks noGrp="1"/>
          </p:cNvSpPr>
          <p:nvPr>
            <p:ph idx="1"/>
          </p:nvPr>
        </p:nvSpPr>
        <p:spPr>
          <a:xfrm>
            <a:off x="119270" y="1071546"/>
            <a:ext cx="8921363" cy="783193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uk-UA" sz="2000" dirty="0" smtClean="0">
                <a:solidFill>
                  <a:srgbClr val="FFFF00"/>
                </a:solidFill>
              </a:rPr>
              <a:t>Виконавши</a:t>
            </a:r>
            <a:r>
              <a:rPr lang="uk-UA" sz="2000" b="0" dirty="0" smtClean="0"/>
              <a:t> наведений </a:t>
            </a:r>
            <a:r>
              <a:rPr lang="uk-UA" sz="2000" dirty="0" smtClean="0">
                <a:solidFill>
                  <a:srgbClr val="FFFF00"/>
                </a:solidFill>
              </a:rPr>
              <a:t>алгоритм</a:t>
            </a:r>
            <a:r>
              <a:rPr lang="uk-UA" sz="2000" b="0" dirty="0" smtClean="0"/>
              <a:t>, що містить цикл. </a:t>
            </a:r>
            <a:r>
              <a:rPr lang="uk-UA" sz="2000" dirty="0" smtClean="0">
                <a:solidFill>
                  <a:srgbClr val="FFFF00"/>
                </a:solidFill>
              </a:rPr>
              <a:t>Рудий кіт </a:t>
            </a:r>
            <a:r>
              <a:rPr lang="uk-UA" sz="2000" b="0" dirty="0" smtClean="0"/>
              <a:t>намалює орнамент</a:t>
            </a:r>
            <a:r>
              <a:rPr lang="ru-RU" sz="2000" b="0" dirty="0" smtClean="0"/>
              <a:t>.</a:t>
            </a:r>
          </a:p>
        </p:txBody>
      </p:sp>
      <p:sp>
        <p:nvSpPr>
          <p:cNvPr id="17410" name="AutoShape 2" descr="Результат пошуку зображень за запитом &quot;фото электронная почт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Picture 2" descr="http://thumbs.dreamstime.com/z/cyclic-arrows-red-white-background-turning-themselves-representing-notions-such-as-synchronization-connection-process-3419777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013"/>
          <a:stretch>
            <a:fillRect/>
          </a:stretch>
        </p:blipFill>
        <p:spPr bwMode="auto">
          <a:xfrm>
            <a:off x="8286776" y="357166"/>
            <a:ext cx="693787" cy="500090"/>
          </a:xfrm>
          <a:prstGeom prst="rect">
            <a:avLst/>
          </a:prstGeom>
          <a:noFill/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967978"/>
            <a:ext cx="3071834" cy="4459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02084" y="1935137"/>
            <a:ext cx="5143536" cy="4547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Повторення в </a:t>
            </a:r>
            <a:r>
              <a:rPr lang="en-US" dirty="0" smtClean="0"/>
              <a:t>Scratch</a:t>
            </a:r>
            <a:endParaRPr lang="ru-RU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22592" y="6555616"/>
            <a:ext cx="899592" cy="302384"/>
          </a:xfrm>
          <a:prstGeom prst="actionButtonBackPrevious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22184" y="6556075"/>
            <a:ext cx="913190" cy="301925"/>
          </a:xfrm>
          <a:prstGeom prst="actionButtonForwardNext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кутник 9"/>
          <p:cNvSpPr/>
          <p:nvPr/>
        </p:nvSpPr>
        <p:spPr>
          <a:xfrm>
            <a:off x="214282" y="6529136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Розділ 3. Алгоритми з повторенням і розгалуженням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13" name="Місце для вмісту 12"/>
          <p:cNvSpPr txBox="1">
            <a:spLocks noGrp="1"/>
          </p:cNvSpPr>
          <p:nvPr>
            <p:ph idx="1"/>
          </p:nvPr>
        </p:nvSpPr>
        <p:spPr>
          <a:xfrm>
            <a:off x="119270" y="1071546"/>
            <a:ext cx="8921363" cy="1191816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uk-UA" sz="1600" b="0" dirty="0" smtClean="0">
                <a:solidFill>
                  <a:srgbClr val="FFFF00"/>
                </a:solidFill>
              </a:rPr>
              <a:t>Тіло циклу </a:t>
            </a:r>
            <a:r>
              <a:rPr lang="uk-UA" sz="1600" b="0" dirty="0" smtClean="0">
                <a:solidFill>
                  <a:schemeClr val="bg1"/>
                </a:solidFill>
              </a:rPr>
              <a:t>запропонованого алгоритму </a:t>
            </a:r>
            <a:r>
              <a:rPr lang="uk-UA" sz="1600" b="0" dirty="0" smtClean="0">
                <a:solidFill>
                  <a:srgbClr val="FFFF00"/>
                </a:solidFill>
              </a:rPr>
              <a:t>містить команди малювання квадрата</a:t>
            </a:r>
            <a:r>
              <a:rPr lang="uk-UA" sz="1600" b="0" dirty="0" smtClean="0">
                <a:solidFill>
                  <a:schemeClr val="bg1"/>
                </a:solidFill>
              </a:rPr>
              <a:t> і </a:t>
            </a:r>
            <a:r>
              <a:rPr lang="uk-UA" sz="1600" b="0" dirty="0" smtClean="0">
                <a:solidFill>
                  <a:srgbClr val="FFFF00"/>
                </a:solidFill>
              </a:rPr>
              <a:t>повороту виконавця на кут 60°</a:t>
            </a:r>
            <a:r>
              <a:rPr lang="uk-UA" sz="1600" b="0" dirty="0" smtClean="0">
                <a:solidFill>
                  <a:schemeClr val="bg1"/>
                </a:solidFill>
              </a:rPr>
              <a:t>. Повторюватиметься це тіло циклу </a:t>
            </a:r>
            <a:r>
              <a:rPr lang="uk-UA" sz="1600" b="0" dirty="0" smtClean="0">
                <a:solidFill>
                  <a:srgbClr val="FFFF00"/>
                </a:solidFill>
              </a:rPr>
              <a:t>6 разів</a:t>
            </a:r>
            <a:r>
              <a:rPr lang="uk-UA" sz="1600" b="0" dirty="0" smtClean="0">
                <a:solidFill>
                  <a:schemeClr val="bg1"/>
                </a:solidFill>
              </a:rPr>
              <a:t>. Тому отриманий орнамент складається із шести квадратів, кожний наступний з яких повернуто відносно попереднього на кут 60°.</a:t>
            </a:r>
          </a:p>
        </p:txBody>
      </p:sp>
      <p:sp>
        <p:nvSpPr>
          <p:cNvPr id="17410" name="AutoShape 2" descr="Результат пошуку зображень за запитом &quot;фото электронная почт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Picture 2" descr="http://thumbs.dreamstime.com/z/cyclic-arrows-red-white-background-turning-themselves-representing-notions-such-as-synchronization-connection-process-3419777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013"/>
          <a:stretch>
            <a:fillRect/>
          </a:stretch>
        </p:blipFill>
        <p:spPr bwMode="auto">
          <a:xfrm>
            <a:off x="8286776" y="357166"/>
            <a:ext cx="693787" cy="500090"/>
          </a:xfrm>
          <a:prstGeom prst="rect">
            <a:avLst/>
          </a:prstGeom>
          <a:noFill/>
        </p:spPr>
      </p:pic>
      <p:sp>
        <p:nvSpPr>
          <p:cNvPr id="12" name="Місце для вмісту 12"/>
          <p:cNvSpPr txBox="1">
            <a:spLocks/>
          </p:cNvSpPr>
          <p:nvPr/>
        </p:nvSpPr>
        <p:spPr bwMode="auto">
          <a:xfrm>
            <a:off x="262393" y="2378925"/>
            <a:ext cx="7524317" cy="272415"/>
          </a:xfrm>
          <a:prstGeom prst="round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defTabSz="239713">
              <a:spcBef>
                <a:spcPts val="0"/>
              </a:spcBef>
            </a:pPr>
            <a:r>
              <a:rPr lang="uk-UA" sz="1600" b="1" dirty="0" smtClean="0">
                <a:solidFill>
                  <a:schemeClr val="tx2"/>
                </a:solidFill>
              </a:rPr>
              <a:t>В тілі циклу алгоритму малювання орнаменту дві команди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714620"/>
            <a:ext cx="2428892" cy="67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Місце для вмісту 12"/>
          <p:cNvSpPr txBox="1">
            <a:spLocks/>
          </p:cNvSpPr>
          <p:nvPr/>
        </p:nvSpPr>
        <p:spPr bwMode="auto">
          <a:xfrm>
            <a:off x="3000364" y="2857496"/>
            <a:ext cx="3929090" cy="272415"/>
          </a:xfrm>
          <a:prstGeom prst="round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defTabSz="239713">
              <a:spcBef>
                <a:spcPts val="0"/>
              </a:spcBef>
            </a:pPr>
            <a:r>
              <a:rPr lang="uk-UA" sz="1600" b="1" dirty="0" smtClean="0">
                <a:solidFill>
                  <a:schemeClr val="tx2"/>
                </a:solidFill>
              </a:rPr>
              <a:t>повторюються 4 рази поспіль.</a:t>
            </a:r>
          </a:p>
        </p:txBody>
      </p:sp>
      <p:sp>
        <p:nvSpPr>
          <p:cNvPr id="17" name="Місце для вмісту 12"/>
          <p:cNvSpPr txBox="1">
            <a:spLocks/>
          </p:cNvSpPr>
          <p:nvPr/>
        </p:nvSpPr>
        <p:spPr bwMode="auto">
          <a:xfrm>
            <a:off x="142844" y="3500438"/>
            <a:ext cx="8881607" cy="544830"/>
          </a:xfrm>
          <a:prstGeom prst="round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defTabSz="239713">
              <a:spcBef>
                <a:spcPts val="0"/>
              </a:spcBef>
            </a:pPr>
            <a:r>
              <a:rPr lang="uk-UA" sz="1600" b="1" dirty="0" smtClean="0">
                <a:solidFill>
                  <a:schemeClr val="tx2"/>
                </a:solidFill>
              </a:rPr>
              <a:t>Тому цей </a:t>
            </a:r>
            <a:r>
              <a:rPr lang="uk-UA" sz="1600" b="1" dirty="0" smtClean="0">
                <a:solidFill>
                  <a:srgbClr val="FF0000"/>
                </a:solidFill>
              </a:rPr>
              <a:t>алгоритм можна записати коротше</a:t>
            </a:r>
            <a:r>
              <a:rPr lang="uk-UA" sz="1600" b="1" dirty="0" smtClean="0">
                <a:solidFill>
                  <a:schemeClr val="tx2"/>
                </a:solidFill>
              </a:rPr>
              <a:t>, використовуючи в тілі циклу </a:t>
            </a:r>
            <a:r>
              <a:rPr lang="uk-UA" sz="1600" b="1" dirty="0" smtClean="0">
                <a:solidFill>
                  <a:srgbClr val="FF0000"/>
                </a:solidFill>
              </a:rPr>
              <a:t>ще одну команду циклу</a:t>
            </a:r>
            <a:r>
              <a:rPr lang="uk-UA" sz="1600" b="1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0704" y="4105718"/>
            <a:ext cx="2286016" cy="2361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Ліва фігурна дужка 19"/>
          <p:cNvSpPr/>
          <p:nvPr/>
        </p:nvSpPr>
        <p:spPr>
          <a:xfrm>
            <a:off x="2428860" y="4714884"/>
            <a:ext cx="785818" cy="1214446"/>
          </a:xfrm>
          <a:prstGeom prst="leftBrace">
            <a:avLst>
              <a:gd name="adj1" fmla="val 8333"/>
              <a:gd name="adj2" fmla="val 47450"/>
            </a:avLst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Місце для вмісту 12"/>
          <p:cNvSpPr txBox="1">
            <a:spLocks/>
          </p:cNvSpPr>
          <p:nvPr/>
        </p:nvSpPr>
        <p:spPr bwMode="auto">
          <a:xfrm>
            <a:off x="214281" y="4709523"/>
            <a:ext cx="2187013" cy="1378746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lvl="0" algn="ctr">
              <a:spcBef>
                <a:spcPct val="20000"/>
              </a:spcBef>
              <a:buClr>
                <a:schemeClr val="hlink"/>
              </a:buClr>
            </a:pPr>
            <a:r>
              <a:rPr lang="uk-UA" kern="0" dirty="0" smtClean="0">
                <a:solidFill>
                  <a:schemeClr val="bg1">
                    <a:lumMod val="95000"/>
                  </a:schemeClr>
                </a:solidFill>
              </a:rPr>
              <a:t>Цикл </a:t>
            </a:r>
            <a:r>
              <a:rPr lang="uk-UA" b="1" kern="0" dirty="0" smtClean="0">
                <a:solidFill>
                  <a:srgbClr val="FFC000"/>
                </a:solidFill>
              </a:rPr>
              <a:t>Повторити 6</a:t>
            </a:r>
            <a:r>
              <a:rPr lang="uk-UA" kern="0" dirty="0" smtClean="0">
                <a:solidFill>
                  <a:schemeClr val="bg1">
                    <a:lumMod val="95000"/>
                  </a:schemeClr>
                </a:solidFill>
              </a:rPr>
              <a:t> називається </a:t>
            </a:r>
            <a:r>
              <a:rPr lang="uk-UA" b="1" kern="0" dirty="0" smtClean="0">
                <a:solidFill>
                  <a:srgbClr val="FFC000"/>
                </a:solidFill>
              </a:rPr>
              <a:t>зовнішнім</a:t>
            </a:r>
            <a:endParaRPr kumimoji="0" lang="uk-UA" b="0" i="0" u="none" strike="noStrike" kern="0" cap="none" spc="0" normalizeH="0" baseline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Ліва фігурна дужка 23"/>
          <p:cNvSpPr/>
          <p:nvPr/>
        </p:nvSpPr>
        <p:spPr>
          <a:xfrm flipH="1">
            <a:off x="4494591" y="4914276"/>
            <a:ext cx="2000264" cy="657863"/>
          </a:xfrm>
          <a:prstGeom prst="leftBrace">
            <a:avLst>
              <a:gd name="adj1" fmla="val 8333"/>
              <a:gd name="adj2" fmla="val 4374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Місце для вмісту 12"/>
          <p:cNvSpPr txBox="1">
            <a:spLocks/>
          </p:cNvSpPr>
          <p:nvPr/>
        </p:nvSpPr>
        <p:spPr bwMode="auto">
          <a:xfrm>
            <a:off x="6143636" y="4572008"/>
            <a:ext cx="2357454" cy="1695783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lvl="0" algn="ctr">
              <a:spcBef>
                <a:spcPct val="20000"/>
              </a:spcBef>
              <a:buClr>
                <a:schemeClr val="hlink"/>
              </a:buClr>
            </a:pPr>
            <a:r>
              <a:rPr lang="uk-UA" kern="0" dirty="0" smtClean="0">
                <a:solidFill>
                  <a:schemeClr val="bg1">
                    <a:lumMod val="95000"/>
                  </a:schemeClr>
                </a:solidFill>
              </a:rPr>
              <a:t>Цикл </a:t>
            </a:r>
            <a:r>
              <a:rPr lang="uk-UA" b="1" kern="0" dirty="0" smtClean="0">
                <a:solidFill>
                  <a:srgbClr val="FFC000"/>
                </a:solidFill>
              </a:rPr>
              <a:t>Повторити 4</a:t>
            </a:r>
            <a:r>
              <a:rPr lang="uk-UA" kern="0" dirty="0" smtClean="0">
                <a:solidFill>
                  <a:srgbClr val="FFC000"/>
                </a:solidFill>
              </a:rPr>
              <a:t> </a:t>
            </a:r>
            <a:r>
              <a:rPr lang="uk-UA" kern="0" dirty="0" smtClean="0">
                <a:solidFill>
                  <a:schemeClr val="bg1">
                    <a:lumMod val="95000"/>
                  </a:schemeClr>
                </a:solidFill>
              </a:rPr>
              <a:t>називається </a:t>
            </a:r>
            <a:r>
              <a:rPr lang="uk-UA" b="1" kern="0" dirty="0" smtClean="0">
                <a:solidFill>
                  <a:srgbClr val="FFC000"/>
                </a:solidFill>
              </a:rPr>
              <a:t>внутрішнім</a:t>
            </a:r>
          </a:p>
          <a:p>
            <a:pPr lvl="0" algn="ctr">
              <a:spcBef>
                <a:spcPct val="20000"/>
              </a:spcBef>
              <a:buClr>
                <a:schemeClr val="hlink"/>
              </a:buClr>
            </a:pPr>
            <a:r>
              <a:rPr kumimoji="0" lang="uk-UA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uk-UA" b="1" i="0" u="none" strike="noStrike" kern="0" cap="none" spc="0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вкладеним</a:t>
            </a:r>
            <a:r>
              <a:rPr kumimoji="0" lang="uk-UA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14" grpId="0" animBg="1"/>
      <p:bldP spid="17" grpId="0" animBg="1"/>
      <p:bldP spid="20" grpId="0" animBg="1"/>
      <p:bldP spid="22" grpId="0" animBg="1"/>
      <p:bldP spid="24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Повторення в </a:t>
            </a:r>
            <a:r>
              <a:rPr lang="en-US" dirty="0" smtClean="0"/>
              <a:t>Scratch</a:t>
            </a:r>
            <a:endParaRPr lang="ru-RU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22592" y="6555616"/>
            <a:ext cx="899592" cy="302384"/>
          </a:xfrm>
          <a:prstGeom prst="actionButtonBackPrevious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22184" y="6556075"/>
            <a:ext cx="913190" cy="301925"/>
          </a:xfrm>
          <a:prstGeom prst="actionButtonForwardNext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кутник 9"/>
          <p:cNvSpPr/>
          <p:nvPr/>
        </p:nvSpPr>
        <p:spPr>
          <a:xfrm>
            <a:off x="214282" y="6529136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Розділ 3. Алгоритми з повторенням і розгалуженням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13" name="Місце для вмісту 12"/>
          <p:cNvSpPr txBox="1">
            <a:spLocks noGrp="1"/>
          </p:cNvSpPr>
          <p:nvPr>
            <p:ph idx="1"/>
          </p:nvPr>
        </p:nvSpPr>
        <p:spPr>
          <a:xfrm>
            <a:off x="119270" y="1071546"/>
            <a:ext cx="8921363" cy="919401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uk-UA" sz="1600" b="0" dirty="0" smtClean="0">
                <a:solidFill>
                  <a:schemeClr val="bg1"/>
                </a:solidFill>
              </a:rPr>
              <a:t>У кінці тіла зовнішнього циклу є команда                      . </a:t>
            </a:r>
            <a:r>
              <a:rPr lang="uk-UA" sz="1600" b="0" dirty="0" smtClean="0">
                <a:solidFill>
                  <a:srgbClr val="FFFF00"/>
                </a:solidFill>
              </a:rPr>
              <a:t>Кут повороту </a:t>
            </a:r>
            <a:r>
              <a:rPr lang="uk-UA" sz="1600" b="0" dirty="0" smtClean="0">
                <a:solidFill>
                  <a:schemeClr val="bg1"/>
                </a:solidFill>
              </a:rPr>
              <a:t>в ній дорівнює саме </a:t>
            </a:r>
            <a:r>
              <a:rPr lang="uk-UA" sz="1600" b="0" dirty="0" smtClean="0">
                <a:solidFill>
                  <a:srgbClr val="FFFF00"/>
                </a:solidFill>
              </a:rPr>
              <a:t>60°</a:t>
            </a:r>
            <a:r>
              <a:rPr lang="uk-UA" sz="1600" b="0" dirty="0" smtClean="0">
                <a:solidFill>
                  <a:schemeClr val="bg1"/>
                </a:solidFill>
              </a:rPr>
              <a:t>, тому що </a:t>
            </a:r>
            <a:r>
              <a:rPr lang="uk-UA" sz="1600" b="0" dirty="0" smtClean="0">
                <a:solidFill>
                  <a:srgbClr val="FFFF00"/>
                </a:solidFill>
              </a:rPr>
              <a:t>цей кут</a:t>
            </a:r>
            <a:r>
              <a:rPr lang="uk-UA" sz="1600" b="0" dirty="0" smtClean="0">
                <a:solidFill>
                  <a:schemeClr val="bg1"/>
                </a:solidFill>
              </a:rPr>
              <a:t>, </a:t>
            </a:r>
            <a:r>
              <a:rPr lang="uk-UA" sz="1600" b="0" dirty="0" smtClean="0">
                <a:solidFill>
                  <a:srgbClr val="FFFF00"/>
                </a:solidFill>
              </a:rPr>
              <a:t>помножений на кількість повторень</a:t>
            </a:r>
            <a:r>
              <a:rPr lang="uk-UA" sz="1600" b="0" dirty="0" smtClean="0">
                <a:solidFill>
                  <a:schemeClr val="bg1"/>
                </a:solidFill>
              </a:rPr>
              <a:t> тіла циклу (</a:t>
            </a:r>
            <a:r>
              <a:rPr lang="uk-UA" sz="1600" b="0" dirty="0" smtClean="0">
                <a:solidFill>
                  <a:srgbClr val="FFFF00"/>
                </a:solidFill>
              </a:rPr>
              <a:t>6</a:t>
            </a:r>
            <a:r>
              <a:rPr lang="uk-UA" sz="1600" b="0" dirty="0" smtClean="0">
                <a:solidFill>
                  <a:schemeClr val="bg1"/>
                </a:solidFill>
              </a:rPr>
              <a:t>), </a:t>
            </a:r>
            <a:r>
              <a:rPr lang="uk-UA" sz="1600" b="0" dirty="0" smtClean="0">
                <a:solidFill>
                  <a:srgbClr val="FFFF00"/>
                </a:solidFill>
              </a:rPr>
              <a:t>дає 360°</a:t>
            </a:r>
            <a:r>
              <a:rPr lang="uk-UA" sz="1600" b="0" dirty="0" smtClean="0">
                <a:solidFill>
                  <a:schemeClr val="bg1"/>
                </a:solidFill>
              </a:rPr>
              <a:t>, що відповідає повороту по повному колу.</a:t>
            </a:r>
          </a:p>
        </p:txBody>
      </p:sp>
      <p:sp>
        <p:nvSpPr>
          <p:cNvPr id="17410" name="AutoShape 2" descr="Результат пошуку зображень за запитом &quot;фото электронная почт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Picture 2" descr="http://thumbs.dreamstime.com/z/cyclic-arrows-red-white-background-turning-themselves-representing-notions-such-as-synchronization-connection-process-3419777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013"/>
          <a:stretch>
            <a:fillRect/>
          </a:stretch>
        </p:blipFill>
        <p:spPr bwMode="auto">
          <a:xfrm>
            <a:off x="8286776" y="357166"/>
            <a:ext cx="693787" cy="500090"/>
          </a:xfrm>
          <a:prstGeom prst="rect">
            <a:avLst/>
          </a:prstGeom>
          <a:noFill/>
        </p:spPr>
      </p:pic>
      <p:sp>
        <p:nvSpPr>
          <p:cNvPr id="12" name="Місце для вмісту 12"/>
          <p:cNvSpPr txBox="1">
            <a:spLocks/>
          </p:cNvSpPr>
          <p:nvPr/>
        </p:nvSpPr>
        <p:spPr bwMode="auto">
          <a:xfrm>
            <a:off x="163853" y="2120639"/>
            <a:ext cx="8786874" cy="817245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defTabSz="239713">
              <a:spcBef>
                <a:spcPts val="0"/>
              </a:spcBef>
            </a:pPr>
            <a:r>
              <a:rPr lang="uk-UA" sz="1600" dirty="0" smtClean="0">
                <a:solidFill>
                  <a:schemeClr val="bg1"/>
                </a:solidFill>
              </a:rPr>
              <a:t>Якщо </a:t>
            </a:r>
            <a:r>
              <a:rPr lang="uk-UA" sz="1600" dirty="0" smtClean="0">
                <a:solidFill>
                  <a:srgbClr val="FFFF00"/>
                </a:solidFill>
              </a:rPr>
              <a:t>змінити кількість повторень </a:t>
            </a:r>
            <a:r>
              <a:rPr lang="uk-UA" sz="1600" dirty="0" smtClean="0">
                <a:solidFill>
                  <a:schemeClr val="bg1"/>
                </a:solidFill>
              </a:rPr>
              <a:t>тіла циклу, наприклад </a:t>
            </a:r>
            <a:r>
              <a:rPr lang="uk-UA" sz="1600" dirty="0" smtClean="0">
                <a:solidFill>
                  <a:srgbClr val="FFFF00"/>
                </a:solidFill>
              </a:rPr>
              <a:t>на 20</a:t>
            </a:r>
            <a:r>
              <a:rPr lang="uk-UA" sz="1600" dirty="0" smtClean="0">
                <a:solidFill>
                  <a:schemeClr val="bg1"/>
                </a:solidFill>
              </a:rPr>
              <a:t>, то й </a:t>
            </a:r>
            <a:r>
              <a:rPr lang="uk-UA" sz="1600" dirty="0" smtClean="0">
                <a:solidFill>
                  <a:srgbClr val="FFFF00"/>
                </a:solidFill>
              </a:rPr>
              <a:t>кут</a:t>
            </a:r>
            <a:r>
              <a:rPr lang="uk-UA" sz="1600" dirty="0" smtClean="0">
                <a:solidFill>
                  <a:schemeClr val="bg1"/>
                </a:solidFill>
              </a:rPr>
              <a:t> у команді зовнішнього циклу </a:t>
            </a:r>
            <a:r>
              <a:rPr lang="uk-UA" sz="1600" dirty="0" smtClean="0">
                <a:solidFill>
                  <a:srgbClr val="FFFF00"/>
                </a:solidFill>
              </a:rPr>
              <a:t>потрібно змінити на 18°</a:t>
            </a:r>
            <a:r>
              <a:rPr lang="uk-UA" sz="1600" dirty="0" smtClean="0">
                <a:solidFill>
                  <a:schemeClr val="bg1"/>
                </a:solidFill>
              </a:rPr>
              <a:t>. У цьому разі Рудий кіт намалює </a:t>
            </a:r>
            <a:r>
              <a:rPr lang="uk-UA" sz="1600" dirty="0" smtClean="0">
                <a:solidFill>
                  <a:srgbClr val="FFFF00"/>
                </a:solidFill>
              </a:rPr>
              <a:t>інший орнамент </a:t>
            </a:r>
            <a:r>
              <a:rPr lang="uk-UA" sz="1600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8673" y="1113430"/>
            <a:ext cx="1790700" cy="2667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143248"/>
            <a:ext cx="4357718" cy="3219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071810"/>
            <a:ext cx="328614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/>
              <a:t>Змінення кольору малювання у </a:t>
            </a:r>
            <a:r>
              <a:rPr lang="en-US" sz="2800" b="1" dirty="0" smtClean="0"/>
              <a:t>Scratch</a:t>
            </a:r>
            <a:endParaRPr lang="ru-RU" sz="2800" b="1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22592" y="6555616"/>
            <a:ext cx="899592" cy="302384"/>
          </a:xfrm>
          <a:prstGeom prst="actionButtonBackPrevious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22184" y="6556075"/>
            <a:ext cx="913190" cy="301925"/>
          </a:xfrm>
          <a:prstGeom prst="actionButtonForwardNext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кутник 9"/>
          <p:cNvSpPr/>
          <p:nvPr/>
        </p:nvSpPr>
        <p:spPr>
          <a:xfrm>
            <a:off x="214282" y="6529136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Розділ 3. Алгоритми з повторенням і розгалуженням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13" name="Місце для вмісту 12"/>
          <p:cNvSpPr txBox="1">
            <a:spLocks noGrp="1"/>
          </p:cNvSpPr>
          <p:nvPr>
            <p:ph idx="1"/>
          </p:nvPr>
        </p:nvSpPr>
        <p:spPr>
          <a:xfrm>
            <a:off x="119270" y="1071546"/>
            <a:ext cx="8921363" cy="919401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uk-UA" sz="1600" b="0" dirty="0" smtClean="0">
                <a:solidFill>
                  <a:schemeClr val="bg1"/>
                </a:solidFill>
              </a:rPr>
              <a:t>Команду циклу з лічильником можна використати для циклічного змінення кольору малювання. У </a:t>
            </a:r>
            <a:r>
              <a:rPr lang="en-US" sz="1600" dirty="0" smtClean="0">
                <a:solidFill>
                  <a:schemeClr val="bg1"/>
                </a:solidFill>
              </a:rPr>
              <a:t>Scratch</a:t>
            </a:r>
            <a:r>
              <a:rPr lang="uk-UA" sz="1600" b="0" dirty="0" smtClean="0">
                <a:solidFill>
                  <a:schemeClr val="bg1"/>
                </a:solidFill>
              </a:rPr>
              <a:t> кожному кольору олівця відповідає певне число, код цього кольору. </a:t>
            </a:r>
          </a:p>
        </p:txBody>
      </p:sp>
      <p:sp>
        <p:nvSpPr>
          <p:cNvPr id="17410" name="AutoShape 2" descr="Результат пошуку зображень за запитом &quot;фото электронная почт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Picture 2" descr="http://thumbs.dreamstime.com/z/cyclic-arrows-red-white-background-turning-themselves-representing-notions-such-as-synchronization-connection-process-3419777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013"/>
          <a:stretch>
            <a:fillRect/>
          </a:stretch>
        </p:blipFill>
        <p:spPr bwMode="auto">
          <a:xfrm>
            <a:off x="8286776" y="357166"/>
            <a:ext cx="693787" cy="500090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45" y="2724914"/>
            <a:ext cx="3316575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Округлена прямокутна виноска 16"/>
          <p:cNvSpPr/>
          <p:nvPr/>
        </p:nvSpPr>
        <p:spPr>
          <a:xfrm>
            <a:off x="3575085" y="2067339"/>
            <a:ext cx="5429288" cy="500066"/>
          </a:xfrm>
          <a:prstGeom prst="wedgeRoundRectCallout">
            <a:avLst>
              <a:gd name="adj1" fmla="val -80290"/>
              <a:gd name="adj2" fmla="val 246790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dirty="0" smtClean="0"/>
          </a:p>
          <a:p>
            <a:r>
              <a:rPr lang="uk-UA" sz="1600" dirty="0" smtClean="0"/>
              <a:t>Команда, яка </a:t>
            </a:r>
            <a:r>
              <a:rPr lang="uk-UA" sz="1600" b="1" dirty="0" smtClean="0">
                <a:solidFill>
                  <a:srgbClr val="FFFF00"/>
                </a:solidFill>
              </a:rPr>
              <a:t>задає початковий колір олівця</a:t>
            </a:r>
            <a:endParaRPr lang="ru-RU" sz="1600" b="1" dirty="0" smtClean="0">
              <a:solidFill>
                <a:srgbClr val="FFFF00"/>
              </a:solidFill>
            </a:endParaRPr>
          </a:p>
          <a:p>
            <a:pPr algn="ctr"/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18" name="Округлена прямокутна виноска 17"/>
          <p:cNvSpPr/>
          <p:nvPr/>
        </p:nvSpPr>
        <p:spPr>
          <a:xfrm>
            <a:off x="3615337" y="5967059"/>
            <a:ext cx="5429288" cy="500066"/>
          </a:xfrm>
          <a:prstGeom prst="wedgeRoundRectCallout">
            <a:avLst>
              <a:gd name="adj1" fmla="val -71795"/>
              <a:gd name="adj2" fmla="val -249307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dirty="0" smtClean="0"/>
          </a:p>
          <a:p>
            <a:r>
              <a:rPr lang="uk-UA" sz="1600" dirty="0" smtClean="0"/>
              <a:t>Команда, яка </a:t>
            </a:r>
            <a:r>
              <a:rPr lang="uk-UA" sz="1600" b="1" dirty="0" smtClean="0">
                <a:solidFill>
                  <a:srgbClr val="FFFF00"/>
                </a:solidFill>
              </a:rPr>
              <a:t>змінює колір олівця на 30</a:t>
            </a:r>
            <a:endParaRPr lang="ru-RU" sz="1600" b="1" dirty="0" smtClean="0">
              <a:solidFill>
                <a:srgbClr val="FFFF00"/>
              </a:solidFill>
            </a:endParaRPr>
          </a:p>
          <a:p>
            <a:pPr algn="ctr"/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3357562"/>
            <a:ext cx="3429024" cy="2372049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  <a:effectLst/>
        </p:spPr>
      </p:pic>
      <p:sp>
        <p:nvSpPr>
          <p:cNvPr id="19" name="Місце для вмісту 12"/>
          <p:cNvSpPr txBox="1">
            <a:spLocks/>
          </p:cNvSpPr>
          <p:nvPr/>
        </p:nvSpPr>
        <p:spPr bwMode="auto">
          <a:xfrm>
            <a:off x="4643438" y="2928934"/>
            <a:ext cx="4357718" cy="272415"/>
          </a:xfrm>
          <a:prstGeom prst="round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defTabSz="239713">
              <a:spcBef>
                <a:spcPts val="0"/>
              </a:spcBef>
            </a:pPr>
            <a:r>
              <a:rPr lang="uk-UA" sz="1600" b="1" dirty="0" smtClean="0">
                <a:solidFill>
                  <a:schemeClr val="tx2"/>
                </a:solidFill>
              </a:rPr>
              <a:t>Результат виконання  алгоритму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/>
              <a:t>Малювання кола у </a:t>
            </a:r>
            <a:r>
              <a:rPr lang="en-US" sz="2800" b="1" dirty="0" smtClean="0"/>
              <a:t>Scratch</a:t>
            </a:r>
            <a:endParaRPr lang="ru-RU" sz="2800" b="1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22592" y="6555616"/>
            <a:ext cx="899592" cy="302384"/>
          </a:xfrm>
          <a:prstGeom prst="actionButtonBackPrevious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22184" y="6556075"/>
            <a:ext cx="913190" cy="301925"/>
          </a:xfrm>
          <a:prstGeom prst="actionButtonForwardNext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кутник 9"/>
          <p:cNvSpPr/>
          <p:nvPr/>
        </p:nvSpPr>
        <p:spPr>
          <a:xfrm>
            <a:off x="214282" y="6529136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Розділ 3. Алгоритми з повторенням і розгалуженням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13" name="Місце для вмісту 12"/>
          <p:cNvSpPr txBox="1">
            <a:spLocks noGrp="1"/>
          </p:cNvSpPr>
          <p:nvPr>
            <p:ph idx="1"/>
          </p:nvPr>
        </p:nvSpPr>
        <p:spPr>
          <a:xfrm>
            <a:off x="119270" y="1071546"/>
            <a:ext cx="8921363" cy="851297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uk-UA" sz="2200" b="0" dirty="0" smtClean="0"/>
              <a:t>Приклад алгоритму із циклом, виконавши який, Рудий кіт намалює коло.</a:t>
            </a:r>
            <a:endParaRPr lang="uk-UA" sz="2200" b="0" dirty="0" smtClean="0">
              <a:solidFill>
                <a:schemeClr val="bg1"/>
              </a:solidFill>
            </a:endParaRPr>
          </a:p>
        </p:txBody>
      </p:sp>
      <p:sp>
        <p:nvSpPr>
          <p:cNvPr id="17410" name="AutoShape 2" descr="Результат пошуку зображень за запитом &quot;фото электронная почт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Picture 2" descr="http://thumbs.dreamstime.com/z/cyclic-arrows-red-white-background-turning-themselves-representing-notions-such-as-synchronization-connection-process-3419777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013"/>
          <a:stretch>
            <a:fillRect/>
          </a:stretch>
        </p:blipFill>
        <p:spPr bwMode="auto">
          <a:xfrm>
            <a:off x="8286776" y="357166"/>
            <a:ext cx="693787" cy="500090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479" y="1985938"/>
            <a:ext cx="891381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/>
              <a:t>Використання вкладених повторень </a:t>
            </a:r>
            <a:r>
              <a:rPr lang="uk-UA" sz="2800" dirty="0" smtClean="0"/>
              <a:t>у </a:t>
            </a:r>
            <a:r>
              <a:rPr lang="en-US" sz="2800" b="1" dirty="0" smtClean="0"/>
              <a:t>Scratch</a:t>
            </a:r>
            <a:endParaRPr lang="ru-RU" sz="2800" b="1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22592" y="6555616"/>
            <a:ext cx="899592" cy="302384"/>
          </a:xfrm>
          <a:prstGeom prst="actionButtonBackPrevious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22184" y="6556075"/>
            <a:ext cx="913190" cy="301925"/>
          </a:xfrm>
          <a:prstGeom prst="actionButtonForwardNext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кутник 9"/>
          <p:cNvSpPr/>
          <p:nvPr/>
        </p:nvSpPr>
        <p:spPr>
          <a:xfrm>
            <a:off x="214282" y="6529136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Розділ 3. Алгоритми з повторенням і розгалуженням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13" name="Місце для вмісту 12"/>
          <p:cNvSpPr txBox="1">
            <a:spLocks noGrp="1"/>
          </p:cNvSpPr>
          <p:nvPr>
            <p:ph idx="1"/>
          </p:nvPr>
        </p:nvSpPr>
        <p:spPr>
          <a:xfrm>
            <a:off x="119270" y="1071546"/>
            <a:ext cx="8921363" cy="851297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uk-UA" sz="2200" b="0" dirty="0" smtClean="0"/>
              <a:t>Приклад алгоритму із циклом, виконавши який, Рудий кіт намалює </a:t>
            </a:r>
            <a:r>
              <a:rPr lang="uk-UA" sz="2200" b="0" dirty="0" smtClean="0"/>
              <a:t>візерунок з кількох прямокутників.</a:t>
            </a:r>
            <a:endParaRPr lang="uk-UA" sz="2200" b="0" dirty="0" smtClean="0">
              <a:solidFill>
                <a:schemeClr val="bg1"/>
              </a:solidFill>
            </a:endParaRPr>
          </a:p>
        </p:txBody>
      </p:sp>
      <p:sp>
        <p:nvSpPr>
          <p:cNvPr id="17410" name="AutoShape 2" descr="Результат пошуку зображень за запитом &quot;фото электронная почт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Picture 2" descr="http://thumbs.dreamstime.com/z/cyclic-arrows-red-white-background-turning-themselves-representing-notions-such-as-synchronization-connection-process-3419777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013"/>
          <a:stretch>
            <a:fillRect/>
          </a:stretch>
        </p:blipFill>
        <p:spPr bwMode="auto">
          <a:xfrm>
            <a:off x="8286776" y="357166"/>
            <a:ext cx="693787" cy="50009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82"/>
          <a:stretch/>
        </p:blipFill>
        <p:spPr bwMode="auto">
          <a:xfrm>
            <a:off x="811279" y="2041376"/>
            <a:ext cx="6929073" cy="4339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396579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/>
              <a:t>Використання повторень </a:t>
            </a:r>
            <a:r>
              <a:rPr lang="uk-UA" sz="2800" dirty="0" smtClean="0"/>
              <a:t>в анімаціях</a:t>
            </a:r>
            <a:r>
              <a:rPr lang="uk-UA" sz="2800" dirty="0" smtClean="0"/>
              <a:t> </a:t>
            </a:r>
            <a:r>
              <a:rPr lang="en-US" sz="2800" b="1" dirty="0" smtClean="0"/>
              <a:t>Scratch</a:t>
            </a:r>
            <a:endParaRPr lang="ru-RU" sz="2800" b="1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322592" y="6555616"/>
            <a:ext cx="899592" cy="302384"/>
          </a:xfrm>
          <a:prstGeom prst="actionButtonBackPrevious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22184" y="6556075"/>
            <a:ext cx="913190" cy="301925"/>
          </a:xfrm>
          <a:prstGeom prst="actionButtonForwardNext">
            <a:avLst/>
          </a:prstGeom>
          <a:solidFill>
            <a:srgbClr val="0410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кутник 9"/>
          <p:cNvSpPr/>
          <p:nvPr/>
        </p:nvSpPr>
        <p:spPr>
          <a:xfrm>
            <a:off x="214282" y="6529136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Розділ 3. Алгоритми з повторенням і розгалуженням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13" name="Місце для вмісту 12"/>
          <p:cNvSpPr txBox="1">
            <a:spLocks noGrp="1"/>
          </p:cNvSpPr>
          <p:nvPr>
            <p:ph idx="1"/>
          </p:nvPr>
        </p:nvSpPr>
        <p:spPr>
          <a:xfrm>
            <a:off x="119270" y="1071546"/>
            <a:ext cx="8921363" cy="851297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uk-UA" sz="2200" b="0" dirty="0" smtClean="0"/>
              <a:t>Приклад алгоритму із циклом, виконавши який, Рудий кіт </a:t>
            </a:r>
            <a:r>
              <a:rPr lang="uk-UA" sz="2200" b="0" dirty="0" smtClean="0"/>
              <a:t>рухаючись по сцені перестрибне перешкоду.</a:t>
            </a:r>
            <a:endParaRPr lang="uk-UA" sz="2200" b="0" dirty="0" smtClean="0">
              <a:solidFill>
                <a:schemeClr val="bg1"/>
              </a:solidFill>
            </a:endParaRPr>
          </a:p>
        </p:txBody>
      </p:sp>
      <p:sp>
        <p:nvSpPr>
          <p:cNvPr id="17410" name="AutoShape 2" descr="Результат пошуку зображень за запитом &quot;фото электронная почт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Picture 2" descr="http://thumbs.dreamstime.com/z/cyclic-arrows-red-white-background-turning-themselves-representing-notions-such-as-synchronization-connection-process-3419777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013"/>
          <a:stretch>
            <a:fillRect/>
          </a:stretch>
        </p:blipFill>
        <p:spPr bwMode="auto">
          <a:xfrm>
            <a:off x="8286776" y="357166"/>
            <a:ext cx="693787" cy="500090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29"/>
          <a:stretch/>
        </p:blipFill>
        <p:spPr bwMode="auto">
          <a:xfrm>
            <a:off x="1187624" y="1988840"/>
            <a:ext cx="6220938" cy="4216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99037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76">
  <a:themeElements>
    <a:clrScheme name="sample 3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1B9AD9"/>
      </a:accent1>
      <a:accent2>
        <a:srgbClr val="E4A04E"/>
      </a:accent2>
      <a:accent3>
        <a:srgbClr val="FFFFFF"/>
      </a:accent3>
      <a:accent4>
        <a:srgbClr val="174578"/>
      </a:accent4>
      <a:accent5>
        <a:srgbClr val="ABCAE9"/>
      </a:accent5>
      <a:accent6>
        <a:srgbClr val="CF9146"/>
      </a:accent6>
      <a:hlink>
        <a:srgbClr val="66CCFF"/>
      </a:hlink>
      <a:folHlink>
        <a:srgbClr val="969696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3366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002A56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1B9AD9"/>
        </a:accent1>
        <a:accent2>
          <a:srgbClr val="E4A04E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CF9146"/>
        </a:accent6>
        <a:hlink>
          <a:srgbClr val="66CC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76</Template>
  <TotalTime>4016</TotalTime>
  <Words>580</Words>
  <Application>Microsoft Office PowerPoint</Application>
  <PresentationFormat>Экран (4:3)</PresentationFormat>
  <Paragraphs>60</Paragraphs>
  <Slides>12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76</vt:lpstr>
      <vt:lpstr>Image</vt:lpstr>
      <vt:lpstr>Презентация PowerPoint</vt:lpstr>
      <vt:lpstr>Повторення (цикл) в алгоритмах</vt:lpstr>
      <vt:lpstr>Повторення (цикл) в алгоритмах</vt:lpstr>
      <vt:lpstr>Повторення (цикл) в алгоритмах</vt:lpstr>
      <vt:lpstr>Повторення в Scratch</vt:lpstr>
      <vt:lpstr>Повторення в Scratch</vt:lpstr>
      <vt:lpstr>Повторення в Scratch</vt:lpstr>
      <vt:lpstr>Повторення в Scratch</vt:lpstr>
      <vt:lpstr>Змінення кольору малювання у Scratch</vt:lpstr>
      <vt:lpstr>Малювання кола у Scratch</vt:lpstr>
      <vt:lpstr>Використання вкладених повторень у Scratch</vt:lpstr>
      <vt:lpstr>Використання повторень в анімаціях Scratch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7 клас. Урок 3</dc:title>
  <dc:subject>Алгоритми з повторенням і розгалуженням</dc:subject>
  <dc:creator>Макарець В.І.</dc:creator>
  <cp:keywords>Презентації до уроків інформатика</cp:keywords>
  <dc:description>Розробки презентацій до уроків інформатики 7 клас до підручника Ривкінд за новою програмою. Розділ 3. Алгоритми з повторенням і розгалуженням. 
Урок 8. Алгоритми з повторенням. Базова алгоритмічна структура повторення. Складання та виконання алгоритмів з повторенням</dc:description>
  <cp:lastModifiedBy>Админ</cp:lastModifiedBy>
  <cp:revision>513</cp:revision>
  <dcterms:created xsi:type="dcterms:W3CDTF">2013-02-15T12:23:47Z</dcterms:created>
  <dcterms:modified xsi:type="dcterms:W3CDTF">2021-02-15T06:06:30Z</dcterms:modified>
  <cp:category>7 клас</cp:category>
  <cp:contentStatus>Всі права захищені</cp:contentStatus>
</cp:coreProperties>
</file>